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9" r:id="rId3"/>
    <p:sldId id="257" r:id="rId4"/>
    <p:sldId id="267" r:id="rId5"/>
    <p:sldId id="260" r:id="rId6"/>
    <p:sldId id="265" r:id="rId7"/>
    <p:sldId id="263" r:id="rId8"/>
    <p:sldId id="261" r:id="rId9"/>
    <p:sldId id="269" r:id="rId10"/>
    <p:sldId id="266" r:id="rId11"/>
    <p:sldId id="270" r:id="rId12"/>
    <p:sldId id="268" r:id="rId13"/>
    <p:sldId id="26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6"/>
  </p:normalViewPr>
  <p:slideViewPr>
    <p:cSldViewPr snapToGrid="0">
      <p:cViewPr varScale="1">
        <p:scale>
          <a:sx n="120" d="100"/>
          <a:sy n="120" d="100"/>
        </p:scale>
        <p:origin x="200" y="5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E2DFE-0CC4-224B-9585-C1DA015DD75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544E5-0307-CD46-8624-0E46C75FD714}">
      <dgm:prSet phldrT="[Text]"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Prepare Data</a:t>
          </a:r>
        </a:p>
      </dgm:t>
    </dgm:pt>
    <dgm:pt modelId="{1A1FE30F-4756-6A4B-9C6E-7DD8144973E2}" type="parTrans" cxnId="{44E5EBBC-9C16-7140-8656-28935297A330}">
      <dgm:prSet/>
      <dgm:spPr/>
      <dgm:t>
        <a:bodyPr/>
        <a:lstStyle/>
        <a:p>
          <a:endParaRPr lang="en-US"/>
        </a:p>
      </dgm:t>
    </dgm:pt>
    <dgm:pt modelId="{6198E2E9-AAEC-1643-BF3D-65F5CEC05853}" type="sibTrans" cxnId="{44E5EBBC-9C16-7140-8656-28935297A330}">
      <dgm:prSet/>
      <dgm:spPr/>
      <dgm:t>
        <a:bodyPr/>
        <a:lstStyle/>
        <a:p>
          <a:endParaRPr lang="en-US"/>
        </a:p>
      </dgm:t>
    </dgm:pt>
    <dgm:pt modelId="{FE585E86-E4EB-684D-89A9-D5ADF8032BE9}">
      <dgm:prSet phldrT="[Text]"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Pipe Data into Plot</a:t>
          </a:r>
        </a:p>
      </dgm:t>
    </dgm:pt>
    <dgm:pt modelId="{04D7FCD6-469B-6C45-ABC7-5FCE0C82154F}" type="parTrans" cxnId="{B5109945-99C1-3C43-B48C-A7CCA60F441B}">
      <dgm:prSet/>
      <dgm:spPr/>
      <dgm:t>
        <a:bodyPr/>
        <a:lstStyle/>
        <a:p>
          <a:endParaRPr lang="en-US"/>
        </a:p>
      </dgm:t>
    </dgm:pt>
    <dgm:pt modelId="{EE82D876-EFAA-F944-8781-0742CF278790}" type="sibTrans" cxnId="{B5109945-99C1-3C43-B48C-A7CCA60F441B}">
      <dgm:prSet/>
      <dgm:spPr/>
      <dgm:t>
        <a:bodyPr/>
        <a:lstStyle/>
        <a:p>
          <a:endParaRPr lang="en-US"/>
        </a:p>
      </dgm:t>
    </dgm:pt>
    <dgm:pt modelId="{04E86746-7DD2-744B-B5E3-E38E4F4D82FB}">
      <dgm:prSet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Build Plot</a:t>
          </a:r>
        </a:p>
      </dgm:t>
    </dgm:pt>
    <dgm:pt modelId="{940B5A0B-860E-5C47-8751-A135AA8412A5}" type="parTrans" cxnId="{D0E8D615-13F5-824B-9227-0793C4103C8D}">
      <dgm:prSet/>
      <dgm:spPr/>
      <dgm:t>
        <a:bodyPr/>
        <a:lstStyle/>
        <a:p>
          <a:endParaRPr lang="en-US"/>
        </a:p>
      </dgm:t>
    </dgm:pt>
    <dgm:pt modelId="{F4432FB9-93C4-2F4C-B373-957FB18B8439}" type="sibTrans" cxnId="{D0E8D615-13F5-824B-9227-0793C4103C8D}">
      <dgm:prSet/>
      <dgm:spPr/>
      <dgm:t>
        <a:bodyPr/>
        <a:lstStyle/>
        <a:p>
          <a:endParaRPr lang="en-US"/>
        </a:p>
      </dgm:t>
    </dgm:pt>
    <dgm:pt modelId="{6400358A-BC5B-FC4E-851D-8A95E52678D7}">
      <dgm:prSet/>
      <dgm:spPr/>
      <dgm:t>
        <a:bodyPr/>
        <a:lstStyle/>
        <a:p>
          <a:r>
            <a:rPr lang="en-US" dirty="0">
              <a:latin typeface="Cordia New" panose="020B0304020202020204" pitchFamily="34" charset="-34"/>
              <a:cs typeface="Cordia New" panose="020B0304020202020204" pitchFamily="34" charset="-34"/>
            </a:rPr>
            <a:t>Add Plot Features</a:t>
          </a:r>
        </a:p>
      </dgm:t>
    </dgm:pt>
    <dgm:pt modelId="{9A7042DE-4351-1749-AA81-20AA43730069}" type="sibTrans" cxnId="{58C78011-5728-264D-A002-ED6005618266}">
      <dgm:prSet/>
      <dgm:spPr/>
      <dgm:t>
        <a:bodyPr/>
        <a:lstStyle/>
        <a:p>
          <a:endParaRPr lang="en-US"/>
        </a:p>
      </dgm:t>
    </dgm:pt>
    <dgm:pt modelId="{B4952500-02D9-AE46-A100-8BC6A76625C8}" type="parTrans" cxnId="{58C78011-5728-264D-A002-ED6005618266}">
      <dgm:prSet/>
      <dgm:spPr/>
      <dgm:t>
        <a:bodyPr/>
        <a:lstStyle/>
        <a:p>
          <a:endParaRPr lang="en-US"/>
        </a:p>
      </dgm:t>
    </dgm:pt>
    <dgm:pt modelId="{A38C0C53-7342-C54E-B49F-9B7DD52CD3BA}" type="pres">
      <dgm:prSet presAssocID="{975E2DFE-0CC4-224B-9585-C1DA015DD75B}" presName="CompostProcess" presStyleCnt="0">
        <dgm:presLayoutVars>
          <dgm:dir/>
          <dgm:resizeHandles val="exact"/>
        </dgm:presLayoutVars>
      </dgm:prSet>
      <dgm:spPr/>
    </dgm:pt>
    <dgm:pt modelId="{0C24084A-E98F-C04C-A539-D248E43FE36C}" type="pres">
      <dgm:prSet presAssocID="{975E2DFE-0CC4-224B-9585-C1DA015DD75B}" presName="arrow" presStyleLbl="bgShp" presStyleIdx="0" presStyleCnt="1" custLinFactNeighborY="-262"/>
      <dgm:spPr/>
    </dgm:pt>
    <dgm:pt modelId="{D3BDB272-B791-2240-91BA-15C0684055F6}" type="pres">
      <dgm:prSet presAssocID="{975E2DFE-0CC4-224B-9585-C1DA015DD75B}" presName="linearProcess" presStyleCnt="0"/>
      <dgm:spPr/>
    </dgm:pt>
    <dgm:pt modelId="{11A090AF-2A89-FA48-915C-221817B932F9}" type="pres">
      <dgm:prSet presAssocID="{E34544E5-0307-CD46-8624-0E46C75FD714}" presName="textNode" presStyleLbl="node1" presStyleIdx="0" presStyleCnt="4" custLinFactNeighborX="-20729" custLinFactNeighborY="2523">
        <dgm:presLayoutVars>
          <dgm:bulletEnabled val="1"/>
        </dgm:presLayoutVars>
      </dgm:prSet>
      <dgm:spPr/>
    </dgm:pt>
    <dgm:pt modelId="{40FEC908-0755-994A-99AA-20E9B69C3961}" type="pres">
      <dgm:prSet presAssocID="{6198E2E9-AAEC-1643-BF3D-65F5CEC05853}" presName="sibTrans" presStyleCnt="0"/>
      <dgm:spPr/>
    </dgm:pt>
    <dgm:pt modelId="{27A4A9CE-FC29-4A4F-95B4-7D1CFEA748E7}" type="pres">
      <dgm:prSet presAssocID="{FE585E86-E4EB-684D-89A9-D5ADF8032BE9}" presName="textNode" presStyleLbl="node1" presStyleIdx="1" presStyleCnt="4" custLinFactNeighborY="1308">
        <dgm:presLayoutVars>
          <dgm:bulletEnabled val="1"/>
        </dgm:presLayoutVars>
      </dgm:prSet>
      <dgm:spPr/>
    </dgm:pt>
    <dgm:pt modelId="{AEC16793-B8E1-D74F-B389-B9E9F0DE7EDA}" type="pres">
      <dgm:prSet presAssocID="{EE82D876-EFAA-F944-8781-0742CF278790}" presName="sibTrans" presStyleCnt="0"/>
      <dgm:spPr/>
    </dgm:pt>
    <dgm:pt modelId="{CB215305-B0C3-BA42-9D83-CD67CB0397F5}" type="pres">
      <dgm:prSet presAssocID="{04E86746-7DD2-744B-B5E3-E38E4F4D82FB}" presName="textNode" presStyleLbl="node1" presStyleIdx="2" presStyleCnt="4" custLinFactNeighborY="1308">
        <dgm:presLayoutVars>
          <dgm:bulletEnabled val="1"/>
        </dgm:presLayoutVars>
      </dgm:prSet>
      <dgm:spPr/>
    </dgm:pt>
    <dgm:pt modelId="{135B1841-C7C1-4D41-B1A0-4FCFD6063D1E}" type="pres">
      <dgm:prSet presAssocID="{F4432FB9-93C4-2F4C-B373-957FB18B8439}" presName="sibTrans" presStyleCnt="0"/>
      <dgm:spPr/>
    </dgm:pt>
    <dgm:pt modelId="{025799F4-328B-954C-9E90-54DC1035CEC1}" type="pres">
      <dgm:prSet presAssocID="{6400358A-BC5B-FC4E-851D-8A95E52678D7}" presName="textNode" presStyleLbl="node1" presStyleIdx="3" presStyleCnt="4" custLinFactNeighborY="1308">
        <dgm:presLayoutVars>
          <dgm:bulletEnabled val="1"/>
        </dgm:presLayoutVars>
      </dgm:prSet>
      <dgm:spPr/>
    </dgm:pt>
  </dgm:ptLst>
  <dgm:cxnLst>
    <dgm:cxn modelId="{A7711807-F181-B743-82CF-6D50DB27B87F}" type="presOf" srcId="{E34544E5-0307-CD46-8624-0E46C75FD714}" destId="{11A090AF-2A89-FA48-915C-221817B932F9}" srcOrd="0" destOrd="0" presId="urn:microsoft.com/office/officeart/2005/8/layout/hProcess9"/>
    <dgm:cxn modelId="{58C78011-5728-264D-A002-ED6005618266}" srcId="{975E2DFE-0CC4-224B-9585-C1DA015DD75B}" destId="{6400358A-BC5B-FC4E-851D-8A95E52678D7}" srcOrd="3" destOrd="0" parTransId="{B4952500-02D9-AE46-A100-8BC6A76625C8}" sibTransId="{9A7042DE-4351-1749-AA81-20AA43730069}"/>
    <dgm:cxn modelId="{D0E8D615-13F5-824B-9227-0793C4103C8D}" srcId="{975E2DFE-0CC4-224B-9585-C1DA015DD75B}" destId="{04E86746-7DD2-744B-B5E3-E38E4F4D82FB}" srcOrd="2" destOrd="0" parTransId="{940B5A0B-860E-5C47-8751-A135AA8412A5}" sibTransId="{F4432FB9-93C4-2F4C-B373-957FB18B8439}"/>
    <dgm:cxn modelId="{DA0FF035-341E-AC44-8C86-9F4660101432}" type="presOf" srcId="{975E2DFE-0CC4-224B-9585-C1DA015DD75B}" destId="{A38C0C53-7342-C54E-B49F-9B7DD52CD3BA}" srcOrd="0" destOrd="0" presId="urn:microsoft.com/office/officeart/2005/8/layout/hProcess9"/>
    <dgm:cxn modelId="{B5109945-99C1-3C43-B48C-A7CCA60F441B}" srcId="{975E2DFE-0CC4-224B-9585-C1DA015DD75B}" destId="{FE585E86-E4EB-684D-89A9-D5ADF8032BE9}" srcOrd="1" destOrd="0" parTransId="{04D7FCD6-469B-6C45-ABC7-5FCE0C82154F}" sibTransId="{EE82D876-EFAA-F944-8781-0742CF278790}"/>
    <dgm:cxn modelId="{6D028758-0DDB-234F-8BEB-055C4685BA00}" type="presOf" srcId="{FE585E86-E4EB-684D-89A9-D5ADF8032BE9}" destId="{27A4A9CE-FC29-4A4F-95B4-7D1CFEA748E7}" srcOrd="0" destOrd="0" presId="urn:microsoft.com/office/officeart/2005/8/layout/hProcess9"/>
    <dgm:cxn modelId="{149C6259-4E99-B04D-8F89-E33D0D2FD55B}" type="presOf" srcId="{04E86746-7DD2-744B-B5E3-E38E4F4D82FB}" destId="{CB215305-B0C3-BA42-9D83-CD67CB0397F5}" srcOrd="0" destOrd="0" presId="urn:microsoft.com/office/officeart/2005/8/layout/hProcess9"/>
    <dgm:cxn modelId="{14496293-C21E-C046-8327-72AD0D4DB60E}" type="presOf" srcId="{6400358A-BC5B-FC4E-851D-8A95E52678D7}" destId="{025799F4-328B-954C-9E90-54DC1035CEC1}" srcOrd="0" destOrd="0" presId="urn:microsoft.com/office/officeart/2005/8/layout/hProcess9"/>
    <dgm:cxn modelId="{44E5EBBC-9C16-7140-8656-28935297A330}" srcId="{975E2DFE-0CC4-224B-9585-C1DA015DD75B}" destId="{E34544E5-0307-CD46-8624-0E46C75FD714}" srcOrd="0" destOrd="0" parTransId="{1A1FE30F-4756-6A4B-9C6E-7DD8144973E2}" sibTransId="{6198E2E9-AAEC-1643-BF3D-65F5CEC05853}"/>
    <dgm:cxn modelId="{2918D3BE-200A-BC47-846B-FCB148FF2167}" type="presParOf" srcId="{A38C0C53-7342-C54E-B49F-9B7DD52CD3BA}" destId="{0C24084A-E98F-C04C-A539-D248E43FE36C}" srcOrd="0" destOrd="0" presId="urn:microsoft.com/office/officeart/2005/8/layout/hProcess9"/>
    <dgm:cxn modelId="{AA6F4ACA-E616-144C-AF49-D71569DCF8C0}" type="presParOf" srcId="{A38C0C53-7342-C54E-B49F-9B7DD52CD3BA}" destId="{D3BDB272-B791-2240-91BA-15C0684055F6}" srcOrd="1" destOrd="0" presId="urn:microsoft.com/office/officeart/2005/8/layout/hProcess9"/>
    <dgm:cxn modelId="{4B16425B-9419-BC43-A028-289E15CDDB07}" type="presParOf" srcId="{D3BDB272-B791-2240-91BA-15C0684055F6}" destId="{11A090AF-2A89-FA48-915C-221817B932F9}" srcOrd="0" destOrd="0" presId="urn:microsoft.com/office/officeart/2005/8/layout/hProcess9"/>
    <dgm:cxn modelId="{9696BE9A-15B9-0541-8635-38D7C1DDD5D3}" type="presParOf" srcId="{D3BDB272-B791-2240-91BA-15C0684055F6}" destId="{40FEC908-0755-994A-99AA-20E9B69C3961}" srcOrd="1" destOrd="0" presId="urn:microsoft.com/office/officeart/2005/8/layout/hProcess9"/>
    <dgm:cxn modelId="{378A1357-FC74-B749-B9A8-292F17B7A081}" type="presParOf" srcId="{D3BDB272-B791-2240-91BA-15C0684055F6}" destId="{27A4A9CE-FC29-4A4F-95B4-7D1CFEA748E7}" srcOrd="2" destOrd="0" presId="urn:microsoft.com/office/officeart/2005/8/layout/hProcess9"/>
    <dgm:cxn modelId="{CC992C11-B57D-4C4B-8718-B6207B276459}" type="presParOf" srcId="{D3BDB272-B791-2240-91BA-15C0684055F6}" destId="{AEC16793-B8E1-D74F-B389-B9E9F0DE7EDA}" srcOrd="3" destOrd="0" presId="urn:microsoft.com/office/officeart/2005/8/layout/hProcess9"/>
    <dgm:cxn modelId="{FDD21668-1A7B-E646-BE47-BFE49C4A6E30}" type="presParOf" srcId="{D3BDB272-B791-2240-91BA-15C0684055F6}" destId="{CB215305-B0C3-BA42-9D83-CD67CB0397F5}" srcOrd="4" destOrd="0" presId="urn:microsoft.com/office/officeart/2005/8/layout/hProcess9"/>
    <dgm:cxn modelId="{F7C6B61E-63A4-7D42-A2DA-23C33C5D53D9}" type="presParOf" srcId="{D3BDB272-B791-2240-91BA-15C0684055F6}" destId="{135B1841-C7C1-4D41-B1A0-4FCFD6063D1E}" srcOrd="5" destOrd="0" presId="urn:microsoft.com/office/officeart/2005/8/layout/hProcess9"/>
    <dgm:cxn modelId="{9A066C89-A4E3-8342-90E7-6A1F4CD4943F}" type="presParOf" srcId="{D3BDB272-B791-2240-91BA-15C0684055F6}" destId="{025799F4-328B-954C-9E90-54DC1035CEC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4084A-E98F-C04C-A539-D248E43FE36C}">
      <dsp:nvSpPr>
        <dsp:cNvPr id="0" name=""/>
        <dsp:cNvSpPr/>
      </dsp:nvSpPr>
      <dsp:spPr>
        <a:xfrm>
          <a:off x="590106" y="0"/>
          <a:ext cx="6687879" cy="395748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090AF-2A89-FA48-915C-221817B932F9}">
      <dsp:nvSpPr>
        <dsp:cNvPr id="0" name=""/>
        <dsp:cNvSpPr/>
      </dsp:nvSpPr>
      <dsp:spPr>
        <a:xfrm>
          <a:off x="0" y="1227183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Prepare Data</a:t>
          </a:r>
        </a:p>
      </dsp:txBody>
      <dsp:txXfrm>
        <a:off x="77275" y="1304458"/>
        <a:ext cx="1694320" cy="1428442"/>
      </dsp:txXfrm>
    </dsp:sp>
    <dsp:sp modelId="{27A4A9CE-FC29-4A4F-95B4-7D1CFEA748E7}">
      <dsp:nvSpPr>
        <dsp:cNvPr id="0" name=""/>
        <dsp:cNvSpPr/>
      </dsp:nvSpPr>
      <dsp:spPr>
        <a:xfrm>
          <a:off x="2006994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Pipe Data into Plot</a:t>
          </a:r>
        </a:p>
      </dsp:txBody>
      <dsp:txXfrm>
        <a:off x="2084269" y="1285224"/>
        <a:ext cx="1694320" cy="1428442"/>
      </dsp:txXfrm>
    </dsp:sp>
    <dsp:sp modelId="{CB215305-B0C3-BA42-9D83-CD67CB0397F5}">
      <dsp:nvSpPr>
        <dsp:cNvPr id="0" name=""/>
        <dsp:cNvSpPr/>
      </dsp:nvSpPr>
      <dsp:spPr>
        <a:xfrm>
          <a:off x="4012227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Build Plot</a:t>
          </a:r>
        </a:p>
      </dsp:txBody>
      <dsp:txXfrm>
        <a:off x="4089502" y="1285224"/>
        <a:ext cx="1694320" cy="1428442"/>
      </dsp:txXfrm>
    </dsp:sp>
    <dsp:sp modelId="{025799F4-328B-954C-9E90-54DC1035CEC1}">
      <dsp:nvSpPr>
        <dsp:cNvPr id="0" name=""/>
        <dsp:cNvSpPr/>
      </dsp:nvSpPr>
      <dsp:spPr>
        <a:xfrm>
          <a:off x="6017461" y="1207949"/>
          <a:ext cx="1848870" cy="15829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dia New" panose="020B0304020202020204" pitchFamily="34" charset="-34"/>
              <a:cs typeface="Cordia New" panose="020B0304020202020204" pitchFamily="34" charset="-34"/>
            </a:rPr>
            <a:t>Add Plot Features</a:t>
          </a:r>
        </a:p>
      </dsp:txBody>
      <dsp:txXfrm>
        <a:off x="6094736" y="1285224"/>
        <a:ext cx="1694320" cy="1428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dc759b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dc759b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d5ea75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d5ea75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Again. Being faced with messy data can be overwhelming and you may be asking yourself questions like: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</a:t>
            </a:r>
            <a:r>
              <a:rPr lang="en" dirty="0" err="1"/>
              <a:t>organise</a:t>
            </a:r>
            <a:r>
              <a:rPr lang="en" dirty="0"/>
              <a:t> this data?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make this data meaningful?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How can I make this data TIDY?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Why should I bother?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have estimated that 80% of data analysis is actually spent on data preparation (</a:t>
            </a:r>
            <a:r>
              <a:rPr lang="en" dirty="0" err="1"/>
              <a:t>Dasu</a:t>
            </a:r>
            <a:r>
              <a:rPr lang="en" dirty="0"/>
              <a:t> &amp; Johnson, 2003), getting your data into a usable format before you even think about </a:t>
            </a:r>
            <a:r>
              <a:rPr lang="en" dirty="0" err="1"/>
              <a:t>analysing</a:t>
            </a:r>
            <a:r>
              <a:rPr lang="en" dirty="0"/>
              <a:t> it. Many people spend days, weeks, and even months </a:t>
            </a:r>
            <a:r>
              <a:rPr lang="en" dirty="0" err="1"/>
              <a:t>labouring</a:t>
            </a:r>
            <a:r>
              <a:rPr lang="en" dirty="0"/>
              <a:t> over data cleaning in Excel which involves numerous point and click repetitions. This isn't only stressful for you as a researcher, but it's an inefficient use of time and resources which could in turn impact on your own productivity but also the productivity of your lab or research group.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way to get over this hurdle is through developing skills in **DATA WRANGLING**.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amazing things about R being open source and available to all is that **ANYONE** can write code, functions, and packages and make them freely available to all.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That's great news for us because this crowdsourcing approach to coding has given us the </a:t>
            </a:r>
            <a:r>
              <a:rPr lang="en" dirty="0" err="1"/>
              <a:t>Tidyverse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d5ea75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d5ea75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ideal world, we would conduct our research, collect our data - whether that be quantitative or qualitative - and then analyse our data using R as our tool.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d5ea75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d5ea75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Again. Being faced with messy data can be overwhelming and you may be asking yourself questions like: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</a:t>
            </a:r>
            <a:r>
              <a:rPr lang="en" dirty="0" err="1"/>
              <a:t>organise</a:t>
            </a:r>
            <a:r>
              <a:rPr lang="en" dirty="0"/>
              <a:t> this data?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* How can I make this data meaningful?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How can I make this data TIDY?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Why should I bother?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have estimated that 80% of data analysis is actually spent on data preparation (</a:t>
            </a:r>
            <a:r>
              <a:rPr lang="en" dirty="0" err="1"/>
              <a:t>Dasu</a:t>
            </a:r>
            <a:r>
              <a:rPr lang="en" dirty="0"/>
              <a:t> &amp; Johnson, 2003), getting your data into a usable format before you even think about </a:t>
            </a:r>
            <a:r>
              <a:rPr lang="en" dirty="0" err="1"/>
              <a:t>analysing</a:t>
            </a:r>
            <a:r>
              <a:rPr lang="en" dirty="0"/>
              <a:t> it. Many people spend days, weeks, and even months </a:t>
            </a:r>
            <a:r>
              <a:rPr lang="en" dirty="0" err="1"/>
              <a:t>labouring</a:t>
            </a:r>
            <a:r>
              <a:rPr lang="en" dirty="0"/>
              <a:t> over data cleaning in Excel which involves numerous point and click repetitions. This isn't only stressful for you as a researcher, but it's an inefficient use of time and resources which could in turn impact on your own productivity but also the productivity of your lab or research group.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way to get over this hurdle is through developing skills in **DATA WRANGLING**.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amazing things about R being open source and available to all is that **ANYONE** can write code, functions, and packages and make them freely available to all.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That's great news for us because this crowdsourcing approach to coding has given us the </a:t>
            </a:r>
            <a:r>
              <a:rPr lang="en" dirty="0" err="1"/>
              <a:t>Tidyverse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68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d5ea750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4d5ea750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Tidytext</a:t>
            </a:r>
            <a:r>
              <a:rPr lang="en-GB" dirty="0"/>
              <a:t> is a specific R package set up to make dealing with text easier. We will cover some absolute basics of the package but whole book is free to access online.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of the key underlying structures of the </a:t>
            </a:r>
            <a:r>
              <a:rPr lang="en" dirty="0" err="1"/>
              <a:t>tidyverse</a:t>
            </a:r>
            <a:r>
              <a:rPr lang="en" dirty="0"/>
              <a:t> is that data structures follow a tidy format: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1. Each variable is in a column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2. Each observation is a row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 Each value is a cell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If you make sure your data is tidy, you'll spend less time rummaging through rubbish on your research path and spend more time working on your all important analysis!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</a:t>
            </a:r>
            <a:r>
              <a:rPr lang="en-US" dirty="0" err="1"/>
              <a:t>ggwordcloud</a:t>
            </a:r>
            <a:r>
              <a:rPr lang="en-US" dirty="0"/>
              <a:t> builds upon what we have already learned using </a:t>
            </a:r>
            <a:r>
              <a:rPr lang="en-US" dirty="0" err="1"/>
              <a:t>ggplot</a:t>
            </a:r>
            <a:r>
              <a:rPr lang="en-US" dirty="0"/>
              <a:t> 2 in terms of syntax. </a:t>
            </a:r>
          </a:p>
        </p:txBody>
      </p:sp>
    </p:spTree>
    <p:extLst>
      <p:ext uri="{BB962C8B-B14F-4D97-AF65-F5344CB8AC3E}">
        <p14:creationId xmlns:p14="http://schemas.microsoft.com/office/powerpoint/2010/main" val="1407776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dc759b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dc759b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Through using powerful tools within the </a:t>
            </a:r>
            <a:r>
              <a:rPr lang="en" dirty="0" err="1"/>
              <a:t>Tidyverse</a:t>
            </a:r>
            <a:r>
              <a:rPr lang="en" dirty="0"/>
              <a:t> and </a:t>
            </a:r>
            <a:r>
              <a:rPr lang="en" dirty="0" err="1"/>
              <a:t>Tidytext</a:t>
            </a:r>
            <a:r>
              <a:rPr lang="en" dirty="0"/>
              <a:t> we have been able to tidy our messy dataset using found </a:t>
            </a:r>
            <a:r>
              <a:rPr lang="en" dirty="0" err="1"/>
              <a:t>wikipedia</a:t>
            </a:r>
            <a:r>
              <a:rPr lang="en" dirty="0"/>
              <a:t> material in order to create a clear, accessible </a:t>
            </a:r>
            <a:r>
              <a:rPr lang="en" dirty="0" err="1"/>
              <a:t>visualisation</a:t>
            </a:r>
            <a:r>
              <a:rPr lang="en" dirty="0"/>
              <a:t> which provides us with interesting information about our data. </a:t>
            </a:r>
            <a:br>
              <a:rPr lang="en" dirty="0"/>
            </a:br>
            <a:br>
              <a:rPr lang="en" dirty="0"/>
            </a:br>
            <a:r>
              <a:rPr lang="en" dirty="0"/>
              <a:t>Data cleaning doesn’t have to be time consuming and stressful - with the right tools, you are more than capable of hacking your data tidy which has a range of benefits for your productivity, your stress levels, and your ability to communicate your research clearly and effectively.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d5ea750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d5ea750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you know by now, googling when you get stuck is an essential part of coding. As postgraduate students we are all used to research and this is no different.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expanded on our skillset</a:t>
            </a:r>
          </a:p>
        </p:txBody>
      </p:sp>
    </p:spTree>
    <p:extLst>
      <p:ext uri="{BB962C8B-B14F-4D97-AF65-F5344CB8AC3E}">
        <p14:creationId xmlns:p14="http://schemas.microsoft.com/office/powerpoint/2010/main" val="62157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9.tif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74025" y="1724675"/>
            <a:ext cx="6069000" cy="190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HackYourData</a:t>
            </a: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lang="en" sz="4800" dirty="0" err="1">
                <a:latin typeface="Calibri"/>
                <a:ea typeface="Calibri"/>
                <a:cs typeface="Calibri"/>
                <a:sym typeface="Calibri"/>
              </a:rPr>
              <a:t>Qual</a:t>
            </a:r>
            <a:endParaRPr lang="en" sz="4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9C494D48-F45F-2C48-81D2-8DB5FA58C9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075894-8D8E-D349-8F5B-5D1311B9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18" y="4009087"/>
            <a:ext cx="463310" cy="463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723B48-DAFC-C247-AE52-0C4BC632D2D4}"/>
              </a:ext>
            </a:extLst>
          </p:cNvPr>
          <p:cNvSpPr txBox="1"/>
          <p:nvPr/>
        </p:nvSpPr>
        <p:spPr>
          <a:xfrm>
            <a:off x="844062" y="3208868"/>
            <a:ext cx="58883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GB" sz="2800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	 Stephanie Allan &amp; Jack Taylor</a:t>
            </a:r>
          </a:p>
          <a:p>
            <a:pPr lvl="0"/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	@</a:t>
            </a:r>
            <a:r>
              <a:rPr lang="en-GB" sz="2800" dirty="0" err="1">
                <a:latin typeface="Calibri"/>
                <a:ea typeface="Calibri"/>
                <a:cs typeface="Calibri"/>
                <a:sym typeface="Calibri"/>
              </a:rPr>
              <a:t>eolasinntinn</a:t>
            </a: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 &amp; @</a:t>
            </a:r>
            <a:r>
              <a:rPr lang="en-GB" sz="2800" dirty="0" err="1">
                <a:latin typeface="Calibri"/>
                <a:ea typeface="Calibri"/>
                <a:cs typeface="Calibri"/>
                <a:sym typeface="Calibri"/>
              </a:rPr>
              <a:t>JackTaylor</a:t>
            </a:r>
            <a:endParaRPr lang="en-GB" sz="2800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812E9BB6-4CD0-A34F-825E-8181310398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569F5-9BE4-9049-8B18-4FA17D61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Diagrams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CAF05-688C-DC4A-B1B9-24046FA93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772388" cy="3416400"/>
          </a:xfrm>
        </p:spPr>
        <p:txBody>
          <a:bodyPr/>
          <a:lstStyle/>
          <a:p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DiagrammeR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us to chart relationships (edges) between nodes (themes).</a:t>
            </a:r>
          </a:p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(and data) means that qualitative visualizations are fully reproducible.</a:t>
            </a:r>
          </a:p>
        </p:txBody>
      </p:sp>
    </p:spTree>
    <p:extLst>
      <p:ext uri="{BB962C8B-B14F-4D97-AF65-F5344CB8AC3E}">
        <p14:creationId xmlns:p14="http://schemas.microsoft.com/office/powerpoint/2010/main" val="18801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549F-19AC-6947-B41A-9281E6C7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3F7A8-EBC8-D34F-AA2C-BD27D82B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52" y="1425036"/>
            <a:ext cx="5945065" cy="3170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F44C9-0586-AC4C-AE1F-7095969B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68" y="152700"/>
            <a:ext cx="2168261" cy="14223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A0CDB-3A34-0147-976C-FC1DDC11BCEB}"/>
              </a:ext>
            </a:extLst>
          </p:cNvPr>
          <p:cNvCxnSpPr>
            <a:cxnSpLocks/>
          </p:cNvCxnSpPr>
          <p:nvPr/>
        </p:nvCxnSpPr>
        <p:spPr>
          <a:xfrm>
            <a:off x="4795284" y="2965954"/>
            <a:ext cx="9462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20EB1C-7547-B348-AFD3-7A752C150990}"/>
              </a:ext>
            </a:extLst>
          </p:cNvPr>
          <p:cNvCxnSpPr>
            <a:cxnSpLocks/>
          </p:cNvCxnSpPr>
          <p:nvPr/>
        </p:nvCxnSpPr>
        <p:spPr>
          <a:xfrm>
            <a:off x="1419447" y="2127329"/>
            <a:ext cx="1190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8C3AC6-2F25-D043-BFC4-1B6694DCBBAC}"/>
              </a:ext>
            </a:extLst>
          </p:cNvPr>
          <p:cNvSpPr txBox="1"/>
          <p:nvPr/>
        </p:nvSpPr>
        <p:spPr>
          <a:xfrm>
            <a:off x="311700" y="1804164"/>
            <a:ext cx="190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6468EE-C778-7347-BDDF-F3B15A0F420B}"/>
              </a:ext>
            </a:extLst>
          </p:cNvPr>
          <p:cNvCxnSpPr>
            <a:cxnSpLocks/>
          </p:cNvCxnSpPr>
          <p:nvPr/>
        </p:nvCxnSpPr>
        <p:spPr>
          <a:xfrm>
            <a:off x="1180215" y="2327384"/>
            <a:ext cx="574157" cy="110693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7913D2-71CE-E447-9273-97CFC516F6F4}"/>
              </a:ext>
            </a:extLst>
          </p:cNvPr>
          <p:cNvSpPr txBox="1"/>
          <p:nvPr/>
        </p:nvSpPr>
        <p:spPr>
          <a:xfrm>
            <a:off x="5947271" y="2704344"/>
            <a:ext cx="190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138233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G83nQZoMzsXz8fwSBD69Rr0Ai-J0Oz9OQ-quC6jhQ39uThYnMQiJvrFxpCETxcrKRTqrpLn7JF93yx2xTzAKLs7k_w8P8WufaHfY9AmgShpoLlx4wKM-di-FjvuDUEfg3-7N4uW3sVT0aSExcQ">
            <a:extLst>
              <a:ext uri="{FF2B5EF4-FFF2-40B4-BE49-F238E27FC236}">
                <a16:creationId xmlns:a16="http://schemas.microsoft.com/office/drawing/2014/main" id="{00209A52-6782-654E-AD49-12D2EA57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01" y="578676"/>
            <a:ext cx="1425221" cy="16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https://lh4.googleusercontent.com/dRKUo_wktn_0A_91gzvWETHMijX_ai9kWX0UOHio-nYsnJY4oBR3JkftS6WF3b-BC3jxKZXfI2oa94DP_MoURkMQnWkV2k0ugwCrABHMJ4NMofmKQjA6SBnI0uuJguOVovPGg-huOegkCD-wqA">
            <a:extLst>
              <a:ext uri="{FF2B5EF4-FFF2-40B4-BE49-F238E27FC236}">
                <a16:creationId xmlns:a16="http://schemas.microsoft.com/office/drawing/2014/main" id="{374F7C41-351A-4947-8695-81DAE6CB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6" y="544880"/>
            <a:ext cx="1511964" cy="17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https://lh3.googleusercontent.com/AstHXQvFD5DF6WmC2iZwseUebDg7k9IAaLL2q5ga3PkZRlcSw0i2utHBo7UZh2JbZKFTG80PwE6ft0TbAxjonCk95NBdGZJtdIZKL7e1bZVXn1JT96xISTzayUhvMTQ_xSjPL_RmYyQOCYmVZw">
            <a:extLst>
              <a:ext uri="{FF2B5EF4-FFF2-40B4-BE49-F238E27FC236}">
                <a16:creationId xmlns:a16="http://schemas.microsoft.com/office/drawing/2014/main" id="{CAEEEA35-CA30-9D4C-B2F7-B39AF37C8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14" y="2973568"/>
            <a:ext cx="1400454" cy="16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6.googleusercontent.com/IP3K4WK8lgImwOG8d1XtVHXOBCVgDjw0RWxyBqVGeThaz2-dpokdx3g_SOOmKFPNLuwCEJ9DYZRWSEt_mYBSwbNvotx6C2ns347S6gEW6hdEQJjvqo7_jqf7873WA8abMZ9EdXnl5CSYzzRvmw">
            <a:extLst>
              <a:ext uri="{FF2B5EF4-FFF2-40B4-BE49-F238E27FC236}">
                <a16:creationId xmlns:a16="http://schemas.microsoft.com/office/drawing/2014/main" id="{8C2C1130-3DC5-384D-9061-B94E947D3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973785"/>
            <a:ext cx="1403266" cy="162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https://lh3.googleusercontent.com/IA-xV2hmG0z_ZsWY0wZNcwZQ0j28WpoQEGBrCcL7Zt27qBC8X6J6XWy_Wid6GeYeuBioECLTgPjTyqzIKOEkBmvBm69w4SfBwJ_tmOQbJZ57kxrgFW9Qdi6HbZYCErCGGLeDkG3qlrjZNYnTiA">
            <a:extLst>
              <a:ext uri="{FF2B5EF4-FFF2-40B4-BE49-F238E27FC236}">
                <a16:creationId xmlns:a16="http://schemas.microsoft.com/office/drawing/2014/main" id="{00F597D0-221C-D54B-9C93-118BD448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5" y="621242"/>
            <a:ext cx="1365054" cy="15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lh4.googleusercontent.com/6nGkTrktC1FBi8ngKcVkrWOt6H4tJ-lCIo4kdWSQuuDO_Y6FeI8OkzcJdNxYaNxC6j3GMXhnLAZQqadOJWdQlQtFJ5N1be_Xfg-bxDIakIAsSV5OEg_KhEBqQ6M6pyCVFFH_evCh5JGo3PI_VA">
            <a:extLst>
              <a:ext uri="{FF2B5EF4-FFF2-40B4-BE49-F238E27FC236}">
                <a16:creationId xmlns:a16="http://schemas.microsoft.com/office/drawing/2014/main" id="{59E7BEC7-F11C-AD4E-ADC8-18F039D9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55" y="1766428"/>
            <a:ext cx="1400454" cy="1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3.googleusercontent.com/eC3V7otu17frq5t1C6WJqVpZMelv_3l2A-w0j0MAjhJQwKc8RqK__Cnrei0UrExam6eCXZovKbeFpxScOvIXj47hEzo7sxHHQNExId2VrdxMd2zkCTeUe0ORsEmr2B9pt8_tu3WCTUy-3LTzjQ">
            <a:extLst>
              <a:ext uri="{FF2B5EF4-FFF2-40B4-BE49-F238E27FC236}">
                <a16:creationId xmlns:a16="http://schemas.microsoft.com/office/drawing/2014/main" id="{57F2CB2C-1C88-AC49-823C-68677469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10" y="1804242"/>
            <a:ext cx="1365054" cy="15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6.googleusercontent.com/AiDc9pOynSCJ72DQ6-2iuAbvaclkeDPPmMkUuAV65SJnBl4QEYCObw0XFGpF3j-frkbf9mBRGZxu1ht-KznKavf1FzaroT-hoRqvDDlN1-16SDWLRewzhuG_8dt0swI26Xlk6eZIRUvFUD9hpQ">
            <a:extLst>
              <a:ext uri="{FF2B5EF4-FFF2-40B4-BE49-F238E27FC236}">
                <a16:creationId xmlns:a16="http://schemas.microsoft.com/office/drawing/2014/main" id="{3AED107F-AE5E-6645-9B34-60E96038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01" y="2966410"/>
            <a:ext cx="1400454" cy="1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6148F-98FD-6642-8340-8B9505D70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063" y="1746771"/>
            <a:ext cx="1425220" cy="1651868"/>
          </a:xfrm>
          <a:prstGeom prst="rect">
            <a:avLst/>
          </a:prstGeom>
        </p:spPr>
      </p:pic>
      <p:pic>
        <p:nvPicPr>
          <p:cNvPr id="14" name="Google Shape;54;p13">
            <a:extLst>
              <a:ext uri="{FF2B5EF4-FFF2-40B4-BE49-F238E27FC236}">
                <a16:creationId xmlns:a16="http://schemas.microsoft.com/office/drawing/2014/main" id="{B5BE97BA-ACB6-7440-AA6D-9634215393A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34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C11B2588-A583-5E4E-AE59-0C3EE4DB2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97711" y="1245159"/>
            <a:ext cx="8548577" cy="27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Thank </a:t>
            </a:r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you to SGSS for supporting this workshop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D4CD-A9D4-3D4D-AD78-3E62A0155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1" y="4070255"/>
            <a:ext cx="581099" cy="581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205BB-E4C9-CA43-9399-EB128C3BEC24}"/>
              </a:ext>
            </a:extLst>
          </p:cNvPr>
          <p:cNvSpPr txBox="1"/>
          <p:nvPr/>
        </p:nvSpPr>
        <p:spPr>
          <a:xfrm>
            <a:off x="969186" y="3837585"/>
            <a:ext cx="48378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GB" sz="4800" dirty="0" err="1">
                <a:latin typeface="Calibri"/>
                <a:ea typeface="Calibri"/>
                <a:cs typeface="Calibri"/>
                <a:sym typeface="Calibri"/>
              </a:rPr>
              <a:t>beautiful_hack</a:t>
            </a:r>
            <a:r>
              <a:rPr lang="en-GB" sz="4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6A70D3C5-68E1-294B-AFCA-7A0F8847AD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0454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GB" sz="33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tidytext</a:t>
            </a:r>
            <a:endParaRPr lang="en-GB" sz="33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some of what we have learned for working with text data</a:t>
            </a: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GB" sz="33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19150" indent="-742950">
              <a:buSzPts val="2400"/>
              <a:buFont typeface="+mj-lt"/>
              <a:buAutoNum type="arabicPeriod"/>
            </a:pPr>
            <a:r>
              <a:rPr lang="en-GB" sz="3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R as a qualitative data visualisation tool.</a:t>
            </a:r>
          </a:p>
          <a:p>
            <a:pPr marL="819150" indent="-742950">
              <a:buSzPts val="2400"/>
              <a:buFont typeface="+mj-lt"/>
              <a:buAutoNum type="arabicPeriod"/>
            </a:pPr>
            <a:endParaRPr sz="44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CDB9C-0D20-CA4C-A334-721915A0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Aims of this Session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B1DE0-FDC3-C348-99A3-E4309C0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66" y="0"/>
            <a:ext cx="722006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6A70D3C5-68E1-294B-AFCA-7A0F8847AD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SzPts val="2400"/>
              <a:buNone/>
            </a:pPr>
            <a:r>
              <a:rPr lang="en-GB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Viz – questions to ask:</a:t>
            </a:r>
          </a:p>
          <a:p>
            <a:pPr marL="76200" indent="0">
              <a:buSzPts val="2400"/>
              <a:buNone/>
            </a:pPr>
            <a:endParaRPr lang="en-GB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81000">
              <a:buSzPts val="2400"/>
            </a:pPr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make text meaningful? </a:t>
            </a:r>
            <a:endParaRPr lang="en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</a:t>
            </a:r>
            <a:r>
              <a:rPr lang="en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organise</a:t>
            </a: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text?</a:t>
            </a:r>
            <a:endParaRPr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make text </a:t>
            </a:r>
            <a:r>
              <a:rPr lang="e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</a:t>
            </a:r>
            <a:r>
              <a:rPr lang="e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  <a:endParaRPr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4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00A6AE-474C-6747-AA81-5DB03DD32AC4}"/>
              </a:ext>
            </a:extLst>
          </p:cNvPr>
          <p:cNvSpPr/>
          <p:nvPr/>
        </p:nvSpPr>
        <p:spPr>
          <a:xfrm>
            <a:off x="214604" y="237064"/>
            <a:ext cx="408609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Tidy Text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is in a table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One ‘token’ (usually a word) per row</a:t>
            </a:r>
          </a:p>
          <a:p>
            <a:endParaRPr lang="en-US" sz="36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60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4454-88F3-6940-94CE-20494FB0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87" y="0"/>
            <a:ext cx="391921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4;p13">
            <a:extLst>
              <a:ext uri="{FF2B5EF4-FFF2-40B4-BE49-F238E27FC236}">
                <a16:creationId xmlns:a16="http://schemas.microsoft.com/office/drawing/2014/main" id="{5D833E73-6A9C-B740-BFED-9377E3A032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F1A14254-B3B3-3441-98CA-C3BD816C1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972059"/>
              </p:ext>
            </p:extLst>
          </p:nvPr>
        </p:nvGraphicFramePr>
        <p:xfrm>
          <a:off x="198220" y="1116418"/>
          <a:ext cx="7868093" cy="3957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007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252BC0F5-6826-CE49-9475-F421F849612A}"/>
              </a:ext>
            </a:extLst>
          </p:cNvPr>
          <p:cNvSpPr/>
          <p:nvPr/>
        </p:nvSpPr>
        <p:spPr>
          <a:xfrm>
            <a:off x="578498" y="3713584"/>
            <a:ext cx="3069771" cy="111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2B9C3-64C8-234F-B1FA-5E24F715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50" y="2474348"/>
            <a:ext cx="4602876" cy="2478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F0004-0253-1247-89D2-35B4CD78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1" y="97603"/>
            <a:ext cx="4682919" cy="3336062"/>
          </a:xfrm>
          <a:prstGeom prst="rect">
            <a:avLst/>
          </a:prstGeom>
        </p:spPr>
      </p:pic>
      <p:pic>
        <p:nvPicPr>
          <p:cNvPr id="6" name="Google Shape;54;p13">
            <a:extLst>
              <a:ext uri="{FF2B5EF4-FFF2-40B4-BE49-F238E27FC236}">
                <a16:creationId xmlns:a16="http://schemas.microsoft.com/office/drawing/2014/main" id="{D9C446CB-9DA2-264E-A442-A0B2342AE3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49D85D-13C7-2D46-A63F-44B33FC1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02" y="0"/>
            <a:ext cx="391637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BC9AF0-04F3-AE45-BBBF-1F7FC17D0C53}"/>
              </a:ext>
            </a:extLst>
          </p:cNvPr>
          <p:cNvSpPr/>
          <p:nvPr/>
        </p:nvSpPr>
        <p:spPr>
          <a:xfrm>
            <a:off x="214604" y="237064"/>
            <a:ext cx="39163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If you get stuck / want to try something new.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5C55A90E-359D-B548-AB35-5E86BBEC83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8628" y="69600"/>
            <a:ext cx="2155371" cy="22257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B115E1-D67E-1A4A-BC89-BD765E07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31" y="3944363"/>
            <a:ext cx="8520600" cy="5727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Take a math plot, and make it letter(s)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628B1-E2B8-D040-BCE8-88A87637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373529"/>
            <a:ext cx="4753053" cy="3240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B5BBD8-7461-AD45-BB0F-DFA3CFAFC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2" y="3944363"/>
            <a:ext cx="1225819" cy="7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06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13037</TotalTime>
  <Words>837</Words>
  <Application>Microsoft Macintosh PowerPoint</Application>
  <PresentationFormat>On-screen Show (16:9)</PresentationFormat>
  <Paragraphs>77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Cordia New</vt:lpstr>
      <vt:lpstr>Simple Light</vt:lpstr>
      <vt:lpstr>PowerPoint Presentation</vt:lpstr>
      <vt:lpstr>Aims of this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Take a math plot, and make it letter(s)</vt:lpstr>
      <vt:lpstr>Creating Qual Diagrams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Stephanie Allan (student)</cp:lastModifiedBy>
  <cp:revision>50</cp:revision>
  <dcterms:modified xsi:type="dcterms:W3CDTF">2019-04-14T09:59:21Z</dcterms:modified>
</cp:coreProperties>
</file>